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sldIdLst>
    <p:sldId id="271" r:id="rId2"/>
    <p:sldId id="272" r:id="rId3"/>
    <p:sldId id="316" r:id="rId4"/>
    <p:sldId id="317" r:id="rId5"/>
    <p:sldId id="308" r:id="rId6"/>
    <p:sldId id="320" r:id="rId7"/>
    <p:sldId id="306" r:id="rId8"/>
    <p:sldId id="289" r:id="rId9"/>
    <p:sldId id="273" r:id="rId10"/>
    <p:sldId id="311" r:id="rId11"/>
    <p:sldId id="309" r:id="rId12"/>
    <p:sldId id="318" r:id="rId13"/>
    <p:sldId id="319" r:id="rId14"/>
    <p:sldId id="293" r:id="rId15"/>
    <p:sldId id="295" r:id="rId16"/>
    <p:sldId id="304" r:id="rId17"/>
    <p:sldId id="290" r:id="rId18"/>
    <p:sldId id="303" r:id="rId19"/>
    <p:sldId id="297" r:id="rId20"/>
    <p:sldId id="305" r:id="rId21"/>
    <p:sldId id="296" r:id="rId22"/>
    <p:sldId id="307" r:id="rId23"/>
    <p:sldId id="302" r:id="rId24"/>
    <p:sldId id="324" r:id="rId25"/>
    <p:sldId id="328" r:id="rId26"/>
    <p:sldId id="331" r:id="rId27"/>
    <p:sldId id="333" r:id="rId28"/>
    <p:sldId id="327" r:id="rId29"/>
    <p:sldId id="284" r:id="rId30"/>
    <p:sldId id="301" r:id="rId31"/>
    <p:sldId id="278" r:id="rId32"/>
    <p:sldId id="281" r:id="rId33"/>
    <p:sldId id="283" r:id="rId34"/>
    <p:sldId id="323" r:id="rId35"/>
    <p:sldId id="326" r:id="rId36"/>
    <p:sldId id="325" r:id="rId37"/>
    <p:sldId id="329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2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성언" initials="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12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ㄱ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>
            <a:spLocks/>
          </p:cNvSpPr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시장 분석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https://www.mobiinside.co.kr/2020/04/21/app-ape-3-3/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90869DA-5712-4EFC-A94A-62C1ACF6FA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6621"/>
          <a:stretch/>
        </p:blipFill>
        <p:spPr bwMode="auto"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>
            <a:extLst>
              <a:ext uri="{FF2B5EF4-FFF2-40B4-BE49-F238E27FC236}">
                <a16:creationId xmlns:a16="http://schemas.microsoft.com/office/drawing/2014/main" id="{31365393-AC9B-4C53-9B47-F85B5AD85907}"/>
              </a:ext>
            </a:extLst>
          </p:cNvPr>
          <p:cNvSpPr>
            <a:spLocks/>
          </p:cNvSpPr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 dirty="0">
              <a:latin typeface="맑은 고딕" charset="0"/>
              <a:ea typeface="맑은 고딕" charset="0"/>
            </a:endParaRPr>
          </a:p>
        </p:txBody>
      </p:sp>
      <p:sp>
        <p:nvSpPr>
          <p:cNvPr id="40" name="도형 1043">
            <a:extLst>
              <a:ext uri="{FF2B5EF4-FFF2-40B4-BE49-F238E27FC236}">
                <a16:creationId xmlns:a16="http://schemas.microsoft.com/office/drawing/2014/main" id="{21635F12-43B7-48D3-ADF1-D59E689E1873}"/>
              </a:ext>
            </a:extLst>
          </p:cNvPr>
          <p:cNvSpPr>
            <a:spLocks/>
          </p:cNvSpPr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1" name="도형 1044">
            <a:extLst>
              <a:ext uri="{FF2B5EF4-FFF2-40B4-BE49-F238E27FC236}">
                <a16:creationId xmlns:a16="http://schemas.microsoft.com/office/drawing/2014/main" id="{F8351745-9A33-4B8C-A7AA-C03EEC658553}"/>
              </a:ext>
            </a:extLst>
          </p:cNvPr>
          <p:cNvSpPr>
            <a:spLocks/>
          </p:cNvSpPr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2" name="도형 1045">
            <a:extLst>
              <a:ext uri="{FF2B5EF4-FFF2-40B4-BE49-F238E27FC236}">
                <a16:creationId xmlns:a16="http://schemas.microsoft.com/office/drawing/2014/main" id="{F3B45E54-6C06-4BA9-99BB-DD8680944C8A}"/>
              </a:ext>
            </a:extLst>
          </p:cNvPr>
          <p:cNvSpPr>
            <a:spLocks/>
          </p:cNvSpPr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3" name="도형 1046">
            <a:extLst>
              <a:ext uri="{FF2B5EF4-FFF2-40B4-BE49-F238E27FC236}">
                <a16:creationId xmlns:a16="http://schemas.microsoft.com/office/drawing/2014/main" id="{B5F8A702-2BAC-4A2D-9F41-910ADADEAFF4}"/>
              </a:ext>
            </a:extLst>
          </p:cNvPr>
          <p:cNvSpPr>
            <a:spLocks/>
          </p:cNvSpPr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B774E8A-6045-4A98-A42E-2EA64D554B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82"/>
          <a:stretch/>
        </p:blipFill>
        <p:spPr bwMode="auto"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>
            <a:extLst>
              <a:ext uri="{FF2B5EF4-FFF2-40B4-BE49-F238E27FC236}">
                <a16:creationId xmlns:a16="http://schemas.microsoft.com/office/drawing/2014/main" id="{09BCCBE0-042F-46A4-AA80-AC3FBB0A4212}"/>
              </a:ext>
            </a:extLst>
          </p:cNvPr>
          <p:cNvSpPr>
            <a:spLocks/>
          </p:cNvSpPr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7" name="도형 1048">
            <a:extLst>
              <a:ext uri="{FF2B5EF4-FFF2-40B4-BE49-F238E27FC236}">
                <a16:creationId xmlns:a16="http://schemas.microsoft.com/office/drawing/2014/main" id="{05A4D912-A8D5-4CF7-97F1-1CE6CD3BCCE6}"/>
              </a:ext>
            </a:extLst>
          </p:cNvPr>
          <p:cNvSpPr>
            <a:spLocks/>
          </p:cNvSpPr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8" name="도형 1049">
            <a:extLst>
              <a:ext uri="{FF2B5EF4-FFF2-40B4-BE49-F238E27FC236}">
                <a16:creationId xmlns:a16="http://schemas.microsoft.com/office/drawing/2014/main" id="{88BD7181-A175-4DBA-BDB7-E19BB8A7500B}"/>
              </a:ext>
            </a:extLst>
          </p:cNvPr>
          <p:cNvSpPr>
            <a:spLocks/>
          </p:cNvSpPr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49" name="도형 1050">
            <a:extLst>
              <a:ext uri="{FF2B5EF4-FFF2-40B4-BE49-F238E27FC236}">
                <a16:creationId xmlns:a16="http://schemas.microsoft.com/office/drawing/2014/main" id="{7780CABC-755F-4712-819E-66533A2DA0EC}"/>
              </a:ext>
            </a:extLst>
          </p:cNvPr>
          <p:cNvSpPr>
            <a:spLocks/>
          </p:cNvSpPr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도형 1051">
            <a:extLst>
              <a:ext uri="{FF2B5EF4-FFF2-40B4-BE49-F238E27FC236}">
                <a16:creationId xmlns:a16="http://schemas.microsoft.com/office/drawing/2014/main" id="{BA0E9873-2663-4FAB-8CA6-436206119911}"/>
              </a:ext>
            </a:extLst>
          </p:cNvPr>
          <p:cNvSpPr>
            <a:spLocks/>
          </p:cNvSpPr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도형 1038"/>
          <p:cNvSpPr>
            <a:spLocks/>
          </p:cNvSpPr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1039"/>
          <p:cNvSpPr txBox="1">
            <a:spLocks/>
          </p:cNvSpPr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카테고리별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선호도</a:t>
            </a:r>
          </a:p>
        </p:txBody>
      </p:sp>
      <p:sp>
        <p:nvSpPr>
          <p:cNvPr id="2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9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사행성 문제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https://www.nocutnews.co.kr/news/5364817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사행성</a:t>
            </a:r>
          </a:p>
        </p:txBody>
      </p:sp>
      <p:sp>
        <p:nvSpPr>
          <p:cNvPr id="25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15270" y="173987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폭발 2 1">
            <a:extLst>
              <a:ext uri="{FF2B5EF4-FFF2-40B4-BE49-F238E27FC236}">
                <a16:creationId xmlns:a16="http://schemas.microsoft.com/office/drawing/2014/main" id="{8FA9A15B-4688-4AD5-A998-0224EF76C0DF}"/>
              </a:ext>
            </a:extLst>
          </p:cNvPr>
          <p:cNvSpPr/>
          <p:nvPr/>
        </p:nvSpPr>
        <p:spPr>
          <a:xfrm rot="20032585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하지만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683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게임의 선정성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https://cnbc.sbs.co.kr/article/10000917100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선정성</a:t>
            </a:r>
          </a:p>
        </p:txBody>
      </p:sp>
      <p:sp>
        <p:nvSpPr>
          <p:cNvPr id="25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2" name="폭발 2 1">
            <a:extLst>
              <a:ext uri="{FF2B5EF4-FFF2-40B4-BE49-F238E27FC236}">
                <a16:creationId xmlns:a16="http://schemas.microsoft.com/office/drawing/2014/main" id="{8239A83A-3182-4A33-B442-D8BF8D197BAF}"/>
              </a:ext>
            </a:extLst>
          </p:cNvPr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그러나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!!!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95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>
            <a:spLocks/>
          </p:cNvSpPr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 pitchFamily="18" charset="-127"/>
                <a:ea typeface="HY견고딕" pitchFamily="18" charset="-127"/>
              </a:rPr>
              <a:t>다양한 연령층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 pitchFamily="18" charset="-127"/>
                <a:ea typeface="HY견고딕" pitchFamily="18" charset="-127"/>
              </a:rPr>
              <a:t>승부욕을 자극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# </a:t>
            </a:r>
            <a:r>
              <a:rPr lang="en-US" altLang="ko-KR" sz="2000" dirty="0">
                <a:solidFill>
                  <a:srgbClr val="E60000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ko-KR" altLang="en-US" sz="2000" dirty="0">
                <a:solidFill>
                  <a:srgbClr val="E60000"/>
                </a:solidFill>
                <a:latin typeface="HY견고딕" pitchFamily="18" charset="-127"/>
                <a:ea typeface="HY견고딕" pitchFamily="18" charset="-127"/>
              </a:rPr>
              <a:t>분이 넘지 않는 </a:t>
            </a:r>
            <a:r>
              <a:rPr lang="ko-KR" altLang="ko-KR" sz="2000" dirty="0">
                <a:solidFill>
                  <a:srgbClr val="E60000"/>
                </a:solidFill>
                <a:latin typeface="HY견고딕" pitchFamily="18" charset="-127"/>
                <a:ea typeface="HY견고딕" pitchFamily="18" charset="-127"/>
              </a:rPr>
              <a:t>플레이타임</a:t>
            </a:r>
            <a:endParaRPr lang="ko-KR" altLang="en-US" sz="2000" dirty="0">
              <a:solidFill>
                <a:srgbClr val="E6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 defTabSz="507987"/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텍스트 상자 19"/>
            <p:cNvSpPr txBox="1">
              <a:spLocks/>
            </p:cNvSpPr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/>
              <a:r>
                <a:rPr lang="en-US" altLang="ko-KR" sz="2800" b="1" spc="-140" dirty="0">
                  <a:solidFill>
                    <a:schemeClr val="bg2">
                      <a:lumMod val="10000"/>
                    </a:schemeClr>
                  </a:solidFill>
                  <a:latin typeface="HY엽서M" pitchFamily="18" charset="-127"/>
                  <a:ea typeface="HY엽서M" pitchFamily="18" charset="-127"/>
                  <a:cs typeface="Arial Unicode MS" pitchFamily="50" charset="-127"/>
                </a:rPr>
                <a:t>“ </a:t>
              </a:r>
              <a:r>
                <a:rPr lang="ko-KR" altLang="en-US" sz="2800" b="1" spc="-140" dirty="0">
                  <a:solidFill>
                    <a:schemeClr val="bg2">
                      <a:lumMod val="10000"/>
                    </a:schemeClr>
                  </a:solidFill>
                  <a:latin typeface="HY엽서M" pitchFamily="18" charset="-127"/>
                  <a:ea typeface="HY엽서M" pitchFamily="18" charset="-127"/>
                  <a:cs typeface="Arial Unicode MS" pitchFamily="50" charset="-127"/>
                </a:rPr>
                <a:t>다양한 연령층도 즐길 수 있는 게임을 만들자</a:t>
              </a:r>
              <a:r>
                <a:rPr lang="en-US" altLang="ko-KR" sz="2800" b="1" spc="-140" dirty="0">
                  <a:solidFill>
                    <a:schemeClr val="bg2">
                      <a:lumMod val="10000"/>
                    </a:schemeClr>
                  </a:solidFill>
                  <a:latin typeface="HY엽서M" pitchFamily="18" charset="-127"/>
                  <a:ea typeface="HY엽서M" pitchFamily="18" charset="-127"/>
                  <a:cs typeface="Arial Unicode MS" pitchFamily="50" charset="-127"/>
                </a:rPr>
                <a:t>!! ”</a:t>
              </a:r>
              <a:endParaRPr lang="ko-KR" altLang="en-US" sz="2800" b="1" dirty="0">
                <a:solidFill>
                  <a:schemeClr val="bg2">
                    <a:lumMod val="10000"/>
                  </a:schemeClr>
                </a:solidFill>
                <a:latin typeface="HY엽서M" pitchFamily="18" charset="-127"/>
                <a:ea typeface="HY엽서M" pitchFamily="18" charset="-127"/>
                <a:cs typeface="Arial Unicode MS" pitchFamily="50" charset="-127"/>
              </a:endParaRPr>
            </a:p>
          </p:txBody>
        </p:sp>
      </p:grp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4968240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4734501" y="3643234"/>
            <a:ext cx="2704587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Usecase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93096" y="2278550"/>
            <a:ext cx="78739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140061" y="4294780"/>
            <a:ext cx="1893467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준비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중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140061" y="4915527"/>
            <a:ext cx="1893467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진행 준비 중</a:t>
            </a:r>
            <a:endParaRPr lang="ko-KR" altLang="en-US" sz="2400" b="1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019994" y="2167255"/>
            <a:ext cx="2133601" cy="2669683"/>
            <a:chOff x="5019992" y="2167255"/>
            <a:chExt cx="2133600" cy="2669682"/>
          </a:xfrm>
        </p:grpSpPr>
        <p:cxnSp>
          <p:nvCxnSpPr>
            <p:cNvPr id="136" name="도형 135"/>
            <p:cNvCxnSpPr/>
            <p:nvPr/>
          </p:nvCxnSpPr>
          <p:spPr>
            <a:xfrm>
              <a:off x="5019992" y="2849598"/>
              <a:ext cx="2133600" cy="1905"/>
            </a:xfrm>
            <a:prstGeom prst="line">
              <a:avLst/>
            </a:prstGeom>
            <a:ln w="15875" cap="flat" cmpd="sng">
              <a:solidFill>
                <a:schemeClr val="accent4">
                  <a:lumMod val="75000"/>
                  <a:alpha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도형 136"/>
            <p:cNvCxnSpPr/>
            <p:nvPr/>
          </p:nvCxnSpPr>
          <p:spPr>
            <a:xfrm>
              <a:off x="5019992" y="3531941"/>
              <a:ext cx="2133600" cy="1905"/>
            </a:xfrm>
            <a:prstGeom prst="line">
              <a:avLst/>
            </a:prstGeom>
            <a:ln w="15875" cap="flat" cmpd="sng">
              <a:solidFill>
                <a:schemeClr val="accent4">
                  <a:lumMod val="75000"/>
                  <a:alpha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도형 137"/>
            <p:cNvCxnSpPr/>
            <p:nvPr/>
          </p:nvCxnSpPr>
          <p:spPr>
            <a:xfrm>
              <a:off x="5019992" y="4214284"/>
              <a:ext cx="2133600" cy="1905"/>
            </a:xfrm>
            <a:prstGeom prst="line">
              <a:avLst/>
            </a:prstGeom>
            <a:ln w="15875" cap="flat" cmpd="sng">
              <a:solidFill>
                <a:schemeClr val="accent4">
                  <a:lumMod val="75000"/>
                  <a:alpha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도형 138"/>
            <p:cNvCxnSpPr/>
            <p:nvPr/>
          </p:nvCxnSpPr>
          <p:spPr>
            <a:xfrm>
              <a:off x="5019992" y="4835032"/>
              <a:ext cx="2133600" cy="1905"/>
            </a:xfrm>
            <a:prstGeom prst="line">
              <a:avLst/>
            </a:prstGeom>
            <a:ln w="15875" cap="flat" cmpd="sng">
              <a:solidFill>
                <a:schemeClr val="accent4">
                  <a:lumMod val="75000"/>
                  <a:alpha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도형 143"/>
            <p:cNvCxnSpPr/>
            <p:nvPr/>
          </p:nvCxnSpPr>
          <p:spPr>
            <a:xfrm>
              <a:off x="5019992" y="2167255"/>
              <a:ext cx="2133600" cy="1905"/>
            </a:xfrm>
            <a:prstGeom prst="line">
              <a:avLst/>
            </a:prstGeom>
            <a:ln w="15875" cap="flat" cmpd="sng">
              <a:solidFill>
                <a:schemeClr val="accent4">
                  <a:lumMod val="75000"/>
                  <a:alpha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01125"/>
              </p:ext>
            </p:extLst>
          </p:nvPr>
        </p:nvGraphicFramePr>
        <p:xfrm>
          <a:off x="451261" y="1165273"/>
          <a:ext cx="11268721" cy="3968128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10532"/>
              </p:ext>
            </p:extLst>
          </p:nvPr>
        </p:nvGraphicFramePr>
        <p:xfrm>
          <a:off x="461639" y="1769280"/>
          <a:ext cx="11268721" cy="3501888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진입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06270"/>
              </p:ext>
            </p:extLst>
          </p:nvPr>
        </p:nvGraphicFramePr>
        <p:xfrm>
          <a:off x="474165" y="1246915"/>
          <a:ext cx="11265663" cy="5014530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518B60-F306-4279-B310-B420A90C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23309"/>
              </p:ext>
            </p:extLst>
          </p:nvPr>
        </p:nvGraphicFramePr>
        <p:xfrm>
          <a:off x="461639" y="1860690"/>
          <a:ext cx="11268721" cy="30524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시작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시작 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30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초마다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플레이 타임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점수 획득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플레이 동안 획득한 점수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블록이 게임 화면 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y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축의 상단 까지 쌓이면 게임 패배 및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2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68" name="텍스트 상자 167"/>
          <p:cNvSpPr txBox="1">
            <a:spLocks/>
          </p:cNvSpPr>
          <p:nvPr/>
        </p:nvSpPr>
        <p:spPr>
          <a:xfrm>
            <a:off x="4490341" y="3559315"/>
            <a:ext cx="323024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Team. </a:t>
            </a:r>
            <a:r>
              <a:rPr lang="ko-KR" altLang="en-US" sz="24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모짜렐라</a:t>
            </a:r>
            <a:endParaRPr lang="ko-KR" altLang="en-US" sz="24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5602" y="1542297"/>
            <a:ext cx="3926840" cy="1897444"/>
            <a:chOff x="774382" y="1143434"/>
            <a:chExt cx="2945130" cy="1423083"/>
          </a:xfrm>
        </p:grpSpPr>
        <p:sp>
          <p:nvSpPr>
            <p:cNvPr id="164" name="텍스트 상자 163"/>
            <p:cNvSpPr txBox="1">
              <a:spLocks/>
            </p:cNvSpPr>
            <p:nvPr/>
          </p:nvSpPr>
          <p:spPr>
            <a:xfrm>
              <a:off x="774382" y="1964925"/>
              <a:ext cx="2945130" cy="6015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김현준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/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/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방</a:t>
              </a:r>
              <a:r>
                <a:rPr 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만들기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방</a:t>
              </a:r>
              <a:r>
                <a:rPr 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입장하기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빠른</a:t>
              </a:r>
              <a:r>
                <a:rPr 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입장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747" t="43678" r="62172" b="43581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>
            <a:spLocks/>
          </p:cNvSpPr>
          <p:nvPr/>
        </p:nvSpPr>
        <p:spPr>
          <a:xfrm>
            <a:off x="7147344" y="2637619"/>
            <a:ext cx="3948432" cy="80212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sz="1467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박성언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/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sz="1467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endParaRPr 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/>
            <a:r>
              <a:rPr lang="en-US" altLang="ko-KR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  <a:r>
              <a:rPr lang="en-US" altLang="ko-KR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아이템 사용 </a:t>
            </a: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78" t="43678" r="75149" b="43581"/>
          <a:stretch>
            <a:fillRect/>
          </a:stretch>
        </p:blipFill>
        <p:spPr>
          <a:xfrm>
            <a:off x="8635949" y="15440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431199" y="4202022"/>
            <a:ext cx="3384552" cy="1845645"/>
            <a:chOff x="977740" y="1182283"/>
            <a:chExt cx="2538414" cy="1384234"/>
          </a:xfrm>
        </p:grpSpPr>
        <p:sp>
          <p:nvSpPr>
            <p:cNvPr id="167" name="텍스트 상자 166"/>
            <p:cNvSpPr txBox="1">
              <a:spLocks/>
            </p:cNvSpPr>
            <p:nvPr/>
          </p:nvSpPr>
          <p:spPr>
            <a:xfrm>
              <a:off x="977740" y="1964925"/>
              <a:ext cx="2538414" cy="6015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</a:p>
            <a:p>
              <a:pPr algn="ctr" defTabSz="507987"/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</a:p>
            <a:p>
              <a:pPr algn="ctr" defTabSz="507987"/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142" t="44282" r="24777" b="43996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1096223" y="4167165"/>
            <a:ext cx="4125597" cy="1890125"/>
            <a:chOff x="699848" y="1143852"/>
            <a:chExt cx="3094198" cy="1417594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41" t="43678" r="50323" b="43581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>
              <a:spLocks/>
            </p:cNvSpPr>
            <p:nvPr/>
          </p:nvSpPr>
          <p:spPr>
            <a:xfrm>
              <a:off x="699848" y="1959854"/>
              <a:ext cx="3094198" cy="60159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김예솔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/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유저관리</a:t>
              </a:r>
              <a:endParaRPr lang="en-US" altLang="ko-KR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/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로비 유저 목록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 채팅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랭킹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전체랭킹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>
            <a:spLocks/>
          </p:cNvSpPr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코로나</a:t>
            </a:r>
            <a:r>
              <a:rPr lang="en-US" altLang="ko-KR" sz="28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28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6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3146"/>
            <a:ext cx="9638043" cy="1128376"/>
            <a:chOff x="2896285" y="4064067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 </a:t>
              </a: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하기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54056" y="4064067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>
            <a:off x="6995368" y="3807334"/>
            <a:ext cx="126135" cy="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 flipV="1">
            <a:off x="5452879" y="3807334"/>
            <a:ext cx="217010" cy="4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2005410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 dirty="0" err="1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</a:t>
            </a:r>
            <a:r>
              <a:rPr lang="en-US" sz="12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스퀘어 ExtraBold"/>
                <a:ea typeface="나눔스퀘어 ExtraBold"/>
              </a:rPr>
              <a:t>패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널티</a:t>
            </a:r>
            <a:r>
              <a:rPr lang="ko-KR" altLang="en-US" sz="12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 블록 생성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04207" cy="839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536" y="2383027"/>
            <a:ext cx="1754136" cy="561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68" y="2612898"/>
            <a:ext cx="1066800" cy="571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88" y="3377762"/>
            <a:ext cx="3819525" cy="561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68" y="3553616"/>
            <a:ext cx="1466850" cy="571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88" y="5644712"/>
            <a:ext cx="1905000" cy="561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93" y="5644712"/>
            <a:ext cx="1905000" cy="5619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556" y="4511237"/>
            <a:ext cx="1628775" cy="5619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5" y="2367890"/>
            <a:ext cx="2162175" cy="571500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2958090" y="2653640"/>
            <a:ext cx="629446" cy="1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31" y="1289371"/>
            <a:ext cx="1752600" cy="57150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14" y="1660999"/>
            <a:ext cx="1533525" cy="5715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68" y="761089"/>
            <a:ext cx="1533525" cy="5715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68" y="4599468"/>
            <a:ext cx="1400175" cy="56197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41" y="3377762"/>
            <a:ext cx="1752600" cy="56197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68" y="5662400"/>
            <a:ext cx="2162175" cy="571500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622731" y="1575121"/>
            <a:ext cx="335359" cy="1078519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562947" y="2846658"/>
            <a:ext cx="432760" cy="629447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2855193" y="1768351"/>
            <a:ext cx="432760" cy="278606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3784748" y="3201934"/>
            <a:ext cx="571500" cy="2047107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2829866" y="5290290"/>
            <a:ext cx="571500" cy="13734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019018" y="4101137"/>
            <a:ext cx="571500" cy="25156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003813" y="1046839"/>
            <a:ext cx="1902655" cy="26119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003813" y="1946749"/>
            <a:ext cx="1891601" cy="17120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003813" y="2898648"/>
            <a:ext cx="1902655" cy="7601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003813" y="3658750"/>
            <a:ext cx="1902655" cy="180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003813" y="3658750"/>
            <a:ext cx="1902655" cy="12217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003813" y="3658750"/>
            <a:ext cx="1902655" cy="2289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  <a:endCxn id="72" idx="0"/>
          </p:cNvCxnSpPr>
          <p:nvPr/>
        </p:nvCxnSpPr>
        <p:spPr>
          <a:xfrm rot="5400000">
            <a:off x="9503499" y="1491267"/>
            <a:ext cx="328410" cy="1105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360824" y="2311544"/>
            <a:ext cx="380399" cy="22230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355271" y="3268994"/>
            <a:ext cx="369218" cy="20002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11" idx="2"/>
            <a:endCxn id="79" idx="0"/>
          </p:cNvCxnSpPr>
          <p:nvPr/>
        </p:nvCxnSpPr>
        <p:spPr>
          <a:xfrm rot="5400000">
            <a:off x="9386049" y="4345624"/>
            <a:ext cx="474352" cy="33337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9546578" y="5221421"/>
            <a:ext cx="500957" cy="38100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1" y="872837"/>
            <a:ext cx="3026774" cy="49852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75" y="1598970"/>
            <a:ext cx="3415057" cy="42591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85" y="872837"/>
            <a:ext cx="3391373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외부활동 자제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http://www.brandbrief.co.kr/news/articleView.html?idxno=3062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21C447B-BB83-4BFD-800B-7849580F0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5439" r="3456" b="5307"/>
          <a:stretch/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>
            <a:extLst>
              <a:ext uri="{FF2B5EF4-FFF2-40B4-BE49-F238E27FC236}">
                <a16:creationId xmlns:a16="http://schemas.microsoft.com/office/drawing/2014/main" id="{161C7C3D-EABD-4DD1-B8E0-75EDC8A40389}"/>
              </a:ext>
            </a:extLst>
          </p:cNvPr>
          <p:cNvSpPr txBox="1">
            <a:spLocks/>
          </p:cNvSpPr>
          <p:nvPr/>
        </p:nvSpPr>
        <p:spPr>
          <a:xfrm>
            <a:off x="278364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바꾼 일상 </a:t>
            </a:r>
            <a:endParaRPr lang="en-US" altLang="ko-KR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defTabSz="507987"/>
            <a:r>
              <a:rPr lang="ko-KR" altLang="en-US" sz="2400" b="1" dirty="0">
                <a:solidFill>
                  <a:srgbClr val="FF0000"/>
                </a:solidFill>
              </a:rPr>
              <a:t>외부활동 자제</a:t>
            </a:r>
            <a:endParaRPr lang="ko-KR" altLang="en-US" sz="2400" b="1" spc="-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8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69" y="1201650"/>
            <a:ext cx="2663050" cy="39553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19" y="2052609"/>
            <a:ext cx="2668664" cy="31043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73" y="1222600"/>
            <a:ext cx="3391373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5" y="236717"/>
            <a:ext cx="4196538" cy="3425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5" y="3662028"/>
            <a:ext cx="4196538" cy="28754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63" y="951322"/>
            <a:ext cx="4078250" cy="2797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63" y="3749312"/>
            <a:ext cx="4078945" cy="27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901064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50" y="901064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901064"/>
            <a:ext cx="2019582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62" y="612127"/>
            <a:ext cx="3299581" cy="2747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65" y="3359289"/>
            <a:ext cx="3295578" cy="30346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40" y="1784221"/>
            <a:ext cx="28102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7" y="467644"/>
            <a:ext cx="2782732" cy="59196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467644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4510586"/>
            <a:ext cx="368668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65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>
            <a:spLocks/>
          </p:cNvSpPr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endParaRPr lang="ko-KR" altLang="en-US" sz="933">
              <a:latin typeface="맑은 고딕" charset="0"/>
              <a:ea typeface="맑은 고딕" charset="0"/>
            </a:endParaRPr>
          </a:p>
        </p:txBody>
      </p:sp>
      <p:pic>
        <p:nvPicPr>
          <p:cNvPr id="1061" name="그림 1060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444634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3" name="텍스트 상자 1062"/>
          <p:cNvSpPr txBox="1">
            <a:spLocks/>
          </p:cNvSpPr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여가시간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http://www.veritas-a.com/news/articleView.html?idxno=327079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sp>
        <p:nvSpPr>
          <p:cNvPr id="3" name="텍스트 상자 1039">
            <a:extLst>
              <a:ext uri="{FF2B5EF4-FFF2-40B4-BE49-F238E27FC236}">
                <a16:creationId xmlns:a16="http://schemas.microsoft.com/office/drawing/2014/main" id="{36B41FEC-A30E-4D49-A096-B418863BE200}"/>
              </a:ext>
            </a:extLst>
          </p:cNvPr>
          <p:cNvSpPr txBox="1">
            <a:spLocks/>
          </p:cNvSpPr>
          <p:nvPr/>
        </p:nvSpPr>
        <p:spPr>
          <a:xfrm>
            <a:off x="278364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바꾼 일상 </a:t>
            </a:r>
            <a:endParaRPr lang="en-US" altLang="ko-KR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defTabSz="507987"/>
            <a:r>
              <a:rPr lang="ko-KR" altLang="en-US" sz="2400" b="1" dirty="0">
                <a:solidFill>
                  <a:srgbClr val="FF0000"/>
                </a:solidFill>
              </a:rPr>
              <a:t>여가시간 변화</a:t>
            </a:r>
            <a:endParaRPr lang="ko-KR" altLang="en-US" sz="2400" b="1" spc="-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81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>
            <a:spLocks/>
          </p:cNvSpPr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소비형태변화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https://blog.naver.com/yidongho90/221973261994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A592AB-C540-445A-A687-C4DA0168B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sp>
        <p:nvSpPr>
          <p:cNvPr id="2" name="텍스트 상자 1039">
            <a:extLst>
              <a:ext uri="{FF2B5EF4-FFF2-40B4-BE49-F238E27FC236}">
                <a16:creationId xmlns:a16="http://schemas.microsoft.com/office/drawing/2014/main" id="{A1402D97-3671-4E82-B8C5-D2F8DDF9596A}"/>
              </a:ext>
            </a:extLst>
          </p:cNvPr>
          <p:cNvSpPr txBox="1">
            <a:spLocks/>
          </p:cNvSpPr>
          <p:nvPr/>
        </p:nvSpPr>
        <p:spPr>
          <a:xfrm>
            <a:off x="278364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바꾼 일상 </a:t>
            </a:r>
            <a:endParaRPr lang="en-US" altLang="ko-KR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defTabSz="507987"/>
            <a:r>
              <a:rPr lang="ko-KR" altLang="en-US" sz="2400" spc="-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소비형태의 변화</a:t>
            </a:r>
          </a:p>
        </p:txBody>
      </p:sp>
    </p:spTree>
    <p:extLst>
      <p:ext uri="{BB962C8B-B14F-4D97-AF65-F5344CB8AC3E}">
        <p14:creationId xmlns:p14="http://schemas.microsoft.com/office/powerpoint/2010/main" val="190760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새로운 소비형태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https://n.news.naver.com/article/421/0004752660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3B21D5-CC55-4899-BFCE-E85EBD114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>
            <a:extLst>
              <a:ext uri="{FF2B5EF4-FFF2-40B4-BE49-F238E27FC236}">
                <a16:creationId xmlns:a16="http://schemas.microsoft.com/office/drawing/2014/main" id="{93E292D6-0AB5-4631-8D0F-3CE43D95A790}"/>
              </a:ext>
            </a:extLst>
          </p:cNvPr>
          <p:cNvSpPr>
            <a:spLocks/>
          </p:cNvSpPr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sp>
        <p:nvSpPr>
          <p:cNvPr id="2" name="텍스트 상자 1039">
            <a:extLst>
              <a:ext uri="{FF2B5EF4-FFF2-40B4-BE49-F238E27FC236}">
                <a16:creationId xmlns:a16="http://schemas.microsoft.com/office/drawing/2014/main" id="{35F4D6C9-8183-4C45-9910-83A65A2C9342}"/>
              </a:ext>
            </a:extLst>
          </p:cNvPr>
          <p:cNvSpPr txBox="1">
            <a:spLocks/>
          </p:cNvSpPr>
          <p:nvPr/>
        </p:nvSpPr>
        <p:spPr>
          <a:xfrm>
            <a:off x="278364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바꾼 일상 </a:t>
            </a:r>
            <a:endParaRPr lang="en-US" altLang="ko-KR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defTabSz="507987"/>
            <a:r>
              <a:rPr lang="ko-KR" altLang="en-US" sz="2400" b="1" dirty="0"/>
              <a:t>외부에서 </a:t>
            </a:r>
            <a:r>
              <a:rPr lang="ko-KR" altLang="en-US" sz="2400" b="1" dirty="0">
                <a:solidFill>
                  <a:srgbClr val="FF0000"/>
                </a:solidFill>
              </a:rPr>
              <a:t>실내 소비 증가</a:t>
            </a:r>
            <a:endParaRPr lang="ko-KR" altLang="en-US" sz="2400" b="1" spc="-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>
            <a:spLocks/>
          </p:cNvSpPr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/>
            <a:endParaRPr lang="ko-KR" altLang="en-US" sz="933">
              <a:latin typeface="맑은 고딕" charset="0"/>
              <a:ea typeface="맑은 고딕" charset="0"/>
            </a:endParaRPr>
          </a:p>
        </p:txBody>
      </p:sp>
      <p:sp>
        <p:nvSpPr>
          <p:cNvPr id="1063" name="텍스트 상자 1062"/>
          <p:cNvSpPr txBox="1">
            <a:spLocks/>
          </p:cNvSpPr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코로나로 인한 게임이용자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https://blog.naver.com/jbgc01/221998719123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도형 1038"/>
          <p:cNvSpPr>
            <a:spLocks/>
          </p:cNvSpPr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039"/>
          <p:cNvSpPr txBox="1">
            <a:spLocks/>
          </p:cNvSpPr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 업계 </a:t>
            </a:r>
            <a:r>
              <a:rPr lang="ko-KR" altLang="en-US" sz="2400" spc="-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수입 증가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>
            <a:spLocks/>
          </p:cNvSpPr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</a:pPr>
            <a:r>
              <a:rPr lang="ko-KR" altLang="en-US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시장의 규모 </a:t>
            </a:r>
            <a:r>
              <a:rPr lang="en-US" altLang="ko-KR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 이상 </a:t>
            </a:r>
            <a:r>
              <a:rPr lang="en-US" altLang="ko-KR" sz="1067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http://www.khgames.co.kr/news/articleView.html?idxno=123344</a:t>
            </a:r>
            <a:endParaRPr lang="ko-KR" altLang="en-US" sz="1067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035"/>
          <a:stretch/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 </a:t>
            </a:r>
            <a:r>
              <a:rPr lang="ko-KR" altLang="en-US" sz="2400" spc="-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시장 확대</a:t>
            </a: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b="1" dirty="0"/>
              <a:t>배경</a:t>
            </a:r>
            <a:endParaRPr lang="ko-KR" altLang="en-US" sz="2267" b="1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1107</Words>
  <Application>Microsoft Office PowerPoint</Application>
  <PresentationFormat>와이드스크린</PresentationFormat>
  <Paragraphs>473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61" baseType="lpstr">
      <vt:lpstr>Arial Unicode MS</vt:lpstr>
      <vt:lpstr>HY견고딕</vt:lpstr>
      <vt:lpstr>HY엽서M</vt:lpstr>
      <vt:lpstr>HY헤드라인M</vt:lpstr>
      <vt:lpstr>나눔고딕</vt:lpstr>
      <vt:lpstr>나눔고딕 ExtraBold</vt:lpstr>
      <vt:lpstr>나눔바른고딕</vt:lpstr>
      <vt:lpstr>나눔스퀘어 Bold</vt:lpstr>
      <vt:lpstr>나눔스퀘어 ExtraBold</vt:lpstr>
      <vt:lpstr>나눔스퀘어라운드 Bold</vt:lpstr>
      <vt:lpstr>나눔스퀘어라운드 ExtraBold</vt:lpstr>
      <vt:lpstr>맑은 고딕</vt:lpstr>
      <vt:lpstr>휴먼둥근헤드라인</vt:lpstr>
      <vt:lpstr>Arial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199</cp:revision>
  <dcterms:created xsi:type="dcterms:W3CDTF">2020-07-17T08:31:06Z</dcterms:created>
  <dcterms:modified xsi:type="dcterms:W3CDTF">2020-07-30T05:44:20Z</dcterms:modified>
  <cp:version/>
</cp:coreProperties>
</file>